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00"/>
    <p:restoredTop sz="94647"/>
  </p:normalViewPr>
  <p:slideViewPr>
    <p:cSldViewPr snapToGrid="0" snapToObjects="1">
      <p:cViewPr varScale="1">
        <p:scale>
          <a:sx n="130" d="100"/>
          <a:sy n="130" d="100"/>
        </p:scale>
        <p:origin x="20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7F936-1C5B-B840-AD89-329469DD669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9ACE1-6355-8D46-B495-BDBAB2D5F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8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www.ncbi.nlm.nih.gov/pubmed/28706065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deepmind.com/blog/alphago-zero-learning-scrat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ail.eecs.berkeley.edu/deeprlcourse-fa17/index.html#lectur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8867"/>
            <a:ext cx="7772400" cy="38316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ECE 447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Beyond Linear Control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096932"/>
            <a:ext cx="6858000" cy="1151467"/>
          </a:xfrm>
        </p:spPr>
        <p:txBody>
          <a:bodyPr/>
          <a:lstStyle/>
          <a:p>
            <a:r>
              <a:rPr lang="en-US" dirty="0" smtClean="0"/>
              <a:t>Spring 2019</a:t>
            </a:r>
          </a:p>
          <a:p>
            <a:r>
              <a:rPr lang="en-US" dirty="0" smtClean="0"/>
              <a:t>Prof. Eric Klavins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03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States, Actions and Rewards</a:t>
            </a:r>
            <a:endParaRPr lang="en-US" dirty="0"/>
          </a:p>
        </p:txBody>
      </p:sp>
      <p:pic>
        <p:nvPicPr>
          <p:cNvPr id="4098" name="Picture 2" descr="https://cdn-images-1.medium.com/max/1600/1*mPGk9WTNNvp3i4-9JFgD3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80" y="1550012"/>
            <a:ext cx="6550269" cy="252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5269" y="4521117"/>
            <a:ext cx="78551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Video game: Action = move or fire, reward = score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Walking: Action = apply torque to joins, reward = distance traveled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Controls tasks: Action = input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 </a:t>
            </a:r>
            <a:r>
              <a:rPr lang="en-US" dirty="0" smtClean="0"/>
              <a:t>,reward = 1 / error.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Chess: Action = move a piece, reward = 1 if action results in a win, 0 otherwise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7895"/>
            <a:ext cx="7886700" cy="2210044"/>
          </a:xfrm>
        </p:spPr>
        <p:txBody>
          <a:bodyPr/>
          <a:lstStyle/>
          <a:p>
            <a:r>
              <a:rPr lang="en-US" dirty="0" smtClean="0"/>
              <a:t>A policy is a parameterized probability distribution that says what to do in a given state, and is written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958" y="2371266"/>
            <a:ext cx="1473688" cy="618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7512" y="3199271"/>
            <a:ext cx="18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Parameter vector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40835" y="3149654"/>
            <a:ext cx="148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State at step </a:t>
            </a:r>
            <a:r>
              <a:rPr lang="en-US" dirty="0">
                <a:solidFill>
                  <a:schemeClr val="accent2"/>
                </a:solidFill>
              </a:rPr>
              <a:t>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7613" y="3555189"/>
            <a:ext cx="2308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Action to take at step t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71800" y="2940322"/>
            <a:ext cx="175846" cy="307731"/>
          </a:xfrm>
          <a:prstGeom prst="straightConnector1">
            <a:avLst/>
          </a:prstGeom>
          <a:ln w="25400">
            <a:solidFill>
              <a:schemeClr val="accent2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569677" y="2940323"/>
            <a:ext cx="26076" cy="542459"/>
          </a:xfrm>
          <a:prstGeom prst="straightConnector1">
            <a:avLst/>
          </a:prstGeom>
          <a:ln w="25400">
            <a:solidFill>
              <a:schemeClr val="accent2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4079030" y="2940323"/>
            <a:ext cx="366458" cy="257072"/>
          </a:xfrm>
          <a:prstGeom prst="straightConnector1">
            <a:avLst/>
          </a:prstGeom>
          <a:ln w="25400">
            <a:solidFill>
              <a:schemeClr val="accent2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43458" y="3947337"/>
            <a:ext cx="8500542" cy="2728448"/>
            <a:chOff x="643458" y="3947337"/>
            <a:chExt cx="8500542" cy="272844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6092" y="4805703"/>
              <a:ext cx="6611815" cy="1311102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181651" y="6029454"/>
              <a:ext cx="2962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Probability of new state given</a:t>
              </a:r>
            </a:p>
            <a:p>
              <a:r>
                <a:rPr lang="en-US" dirty="0" smtClean="0">
                  <a:solidFill>
                    <a:schemeClr val="accent2"/>
                  </a:solidFill>
                </a:rPr>
                <a:t>the old state and an action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6367431" y="5486995"/>
              <a:ext cx="26076" cy="542459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643458" y="3947337"/>
              <a:ext cx="7594753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buFont typeface="Arial" charset="0"/>
                <a:buChar char="•"/>
              </a:pPr>
              <a:r>
                <a:rPr lang="en-US" sz="2800" dirty="0" smtClean="0"/>
                <a:t>Trajectories result from policies and the environment: 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0861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Goals and obstacles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13738" y="1611558"/>
            <a:ext cx="40356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States</a:t>
            </a:r>
            <a:r>
              <a:rPr lang="en-US" dirty="0" smtClean="0"/>
              <a:t>: (</a:t>
            </a:r>
            <a:r>
              <a:rPr lang="en-US" dirty="0" err="1" smtClean="0"/>
              <a:t>x,y</a:t>
            </a:r>
            <a:r>
              <a:rPr lang="en-US" dirty="0" smtClean="0"/>
              <a:t>) location</a:t>
            </a:r>
          </a:p>
          <a:p>
            <a:endParaRPr lang="en-US" dirty="0"/>
          </a:p>
          <a:p>
            <a:r>
              <a:rPr lang="en-US" b="1" dirty="0" smtClean="0"/>
              <a:t>Rewards: </a:t>
            </a:r>
            <a:r>
              <a:rPr lang="en-US" dirty="0" smtClean="0"/>
              <a:t>-1, 0, or 10 depending on state</a:t>
            </a:r>
            <a:endParaRPr lang="en-US" b="1" dirty="0" smtClean="0"/>
          </a:p>
          <a:p>
            <a:endParaRPr lang="en-US" dirty="0"/>
          </a:p>
          <a:p>
            <a:r>
              <a:rPr lang="en-US" b="1" dirty="0" smtClean="0"/>
              <a:t>Action</a:t>
            </a:r>
            <a:r>
              <a:rPr lang="en-US" dirty="0" smtClean="0"/>
              <a:t>: up, down, right, left</a:t>
            </a:r>
          </a:p>
          <a:p>
            <a:endParaRPr lang="en-US" dirty="0"/>
          </a:p>
          <a:p>
            <a:r>
              <a:rPr lang="en-US" b="1" dirty="0" smtClean="0"/>
              <a:t>Environment</a:t>
            </a:r>
            <a:r>
              <a:rPr lang="en-US" dirty="0" smtClean="0"/>
              <a:t>: Moves the requested direction unless at an edge</a:t>
            </a:r>
          </a:p>
          <a:p>
            <a:endParaRPr lang="en-US" dirty="0"/>
          </a:p>
          <a:p>
            <a:r>
              <a:rPr lang="en-US" b="1" dirty="0" smtClean="0"/>
              <a:t>Policies</a:t>
            </a:r>
            <a:r>
              <a:rPr lang="en-US" dirty="0" smtClean="0"/>
              <a:t>: probability of going up, down, right, or left in each state.</a:t>
            </a:r>
          </a:p>
          <a:p>
            <a:endParaRPr lang="en-US" dirty="0"/>
          </a:p>
          <a:p>
            <a:r>
              <a:rPr lang="en-US" dirty="0" smtClean="0"/>
              <a:t>=&gt; A policy has 4 x width x height parameters (100 in this case)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2831" y="5857937"/>
            <a:ext cx="835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</a:t>
            </a:r>
            <a:r>
              <a:rPr lang="en-US" dirty="0" smtClean="0"/>
              <a:t> </a:t>
            </a:r>
            <a:r>
              <a:rPr lang="en-US" b="1" dirty="0" smtClean="0"/>
              <a:t>trajectory</a:t>
            </a:r>
            <a:r>
              <a:rPr lang="en-US" dirty="0" smtClean="0"/>
              <a:t>: (0,0), up, (0,1), up, (0,2) up, (0,3), down, (0,2), right, (1,2), down,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8" y="1844147"/>
            <a:ext cx="3263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3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 Goal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92" y="1522583"/>
            <a:ext cx="4835281" cy="1120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3490625"/>
            <a:ext cx="748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𝜽 so that the expected sum of rewards over all trajectories is maximized. </a:t>
            </a:r>
          </a:p>
        </p:txBody>
      </p:sp>
      <p:sp>
        <p:nvSpPr>
          <p:cNvPr id="6" name="Right Brace 5"/>
          <p:cNvSpPr/>
          <p:nvPr/>
        </p:nvSpPr>
        <p:spPr>
          <a:xfrm rot="5400000">
            <a:off x="5029200" y="1338880"/>
            <a:ext cx="219807" cy="2699238"/>
          </a:xfrm>
          <a:prstGeom prst="rightBrace">
            <a:avLst>
              <a:gd name="adj1" fmla="val 40333"/>
              <a:gd name="adj2" fmla="val 50000"/>
            </a:avLst>
          </a:prstGeom>
          <a:ln w="25400">
            <a:solidFill>
              <a:schemeClr val="accent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92499" y="2848146"/>
            <a:ext cx="74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J(𝜽)</a:t>
            </a:r>
            <a:endParaRPr lang="en-US" sz="2800" dirty="0">
              <a:solidFill>
                <a:schemeClr val="accent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28650" y="4063588"/>
            <a:ext cx="8107807" cy="2431318"/>
            <a:chOff x="628650" y="4063588"/>
            <a:chExt cx="8107807" cy="243131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209" y="4413955"/>
              <a:ext cx="6900078" cy="118674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177004" y="6125574"/>
              <a:ext cx="4559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Sum over sample trajectories produced by π</a:t>
              </a:r>
              <a:r>
                <a:rPr lang="en-US" baseline="-25000" dirty="0" smtClean="0">
                  <a:solidFill>
                    <a:schemeClr val="accent2"/>
                  </a:solidFill>
                </a:rPr>
                <a:t>𝜽</a:t>
              </a:r>
              <a:r>
                <a:rPr lang="en-US" dirty="0" smtClean="0">
                  <a:solidFill>
                    <a:schemeClr val="accent2"/>
                  </a:solidFill>
                </a:rPr>
                <a:t>. 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6059700" y="5583115"/>
              <a:ext cx="26076" cy="542459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628650" y="4063588"/>
              <a:ext cx="77240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mtClean="0"/>
                <a:t>Approximation: Just run policy π</a:t>
              </a:r>
              <a:r>
                <a:rPr lang="en-US" baseline="-25000" smtClean="0"/>
                <a:t>𝜽</a:t>
              </a:r>
              <a:r>
                <a:rPr lang="en-US" baseline="-25000" smtClean="0">
                  <a:solidFill>
                    <a:schemeClr val="accent2"/>
                  </a:solidFill>
                </a:rPr>
                <a:t> </a:t>
              </a:r>
              <a:r>
                <a:rPr lang="en-US" smtClean="0"/>
                <a:t>a bunch of times to estimate the average reward.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2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</a:t>
            </a:r>
            <a:r>
              <a:rPr lang="en-US" dirty="0"/>
              <a:t>J(𝜽</a:t>
            </a:r>
            <a:r>
              <a:rPr lang="en-US" dirty="0" smtClean="0"/>
              <a:t>) </a:t>
            </a:r>
            <a:r>
              <a:rPr lang="en-US" sz="2000" dirty="0" smtClean="0"/>
              <a:t>Using Gradient Assent 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787162" y="4573868"/>
            <a:ext cx="3982915" cy="0"/>
          </a:xfrm>
          <a:prstGeom prst="line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2936631" y="1804291"/>
            <a:ext cx="2931" cy="2921977"/>
          </a:xfrm>
          <a:prstGeom prst="line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2787162" y="2607864"/>
            <a:ext cx="3710354" cy="2118404"/>
          </a:xfrm>
          <a:custGeom>
            <a:avLst/>
            <a:gdLst>
              <a:gd name="connsiteX0" fmla="*/ 0 w 5961184"/>
              <a:gd name="connsiteY0" fmla="*/ 979588 h 2118404"/>
              <a:gd name="connsiteX1" fmla="*/ 1301261 w 5961184"/>
              <a:gd name="connsiteY1" fmla="*/ 38811 h 2118404"/>
              <a:gd name="connsiteX2" fmla="*/ 2074984 w 5961184"/>
              <a:gd name="connsiteY2" fmla="*/ 241034 h 2118404"/>
              <a:gd name="connsiteX3" fmla="*/ 2549769 w 5961184"/>
              <a:gd name="connsiteY3" fmla="*/ 803742 h 2118404"/>
              <a:gd name="connsiteX4" fmla="*/ 3130061 w 5961184"/>
              <a:gd name="connsiteY4" fmla="*/ 715819 h 2118404"/>
              <a:gd name="connsiteX5" fmla="*/ 3578469 w 5961184"/>
              <a:gd name="connsiteY5" fmla="*/ 601519 h 2118404"/>
              <a:gd name="connsiteX6" fmla="*/ 3974123 w 5961184"/>
              <a:gd name="connsiteY6" fmla="*/ 733404 h 2118404"/>
              <a:gd name="connsiteX7" fmla="*/ 4686300 w 5961184"/>
              <a:gd name="connsiteY7" fmla="*/ 1357657 h 2118404"/>
              <a:gd name="connsiteX8" fmla="*/ 5073161 w 5961184"/>
              <a:gd name="connsiteY8" fmla="*/ 2034665 h 2118404"/>
              <a:gd name="connsiteX9" fmla="*/ 5547946 w 5961184"/>
              <a:gd name="connsiteY9" fmla="*/ 2096211 h 2118404"/>
              <a:gd name="connsiteX10" fmla="*/ 5961184 w 5961184"/>
              <a:gd name="connsiteY10" fmla="*/ 1929157 h 21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61184" h="2118404">
                <a:moveTo>
                  <a:pt x="0" y="979588"/>
                </a:moveTo>
                <a:cubicBezTo>
                  <a:pt x="477715" y="570745"/>
                  <a:pt x="955430" y="161903"/>
                  <a:pt x="1301261" y="38811"/>
                </a:cubicBezTo>
                <a:cubicBezTo>
                  <a:pt x="1647092" y="-84281"/>
                  <a:pt x="1866899" y="113546"/>
                  <a:pt x="2074984" y="241034"/>
                </a:cubicBezTo>
                <a:cubicBezTo>
                  <a:pt x="2283069" y="368522"/>
                  <a:pt x="2373923" y="724611"/>
                  <a:pt x="2549769" y="803742"/>
                </a:cubicBezTo>
                <a:cubicBezTo>
                  <a:pt x="2725615" y="882873"/>
                  <a:pt x="2958611" y="749523"/>
                  <a:pt x="3130061" y="715819"/>
                </a:cubicBezTo>
                <a:cubicBezTo>
                  <a:pt x="3301511" y="682115"/>
                  <a:pt x="3437792" y="598588"/>
                  <a:pt x="3578469" y="601519"/>
                </a:cubicBezTo>
                <a:cubicBezTo>
                  <a:pt x="3719146" y="604450"/>
                  <a:pt x="3789485" y="607381"/>
                  <a:pt x="3974123" y="733404"/>
                </a:cubicBezTo>
                <a:cubicBezTo>
                  <a:pt x="4158762" y="859427"/>
                  <a:pt x="4503127" y="1140780"/>
                  <a:pt x="4686300" y="1357657"/>
                </a:cubicBezTo>
                <a:cubicBezTo>
                  <a:pt x="4869473" y="1574534"/>
                  <a:pt x="4929553" y="1911573"/>
                  <a:pt x="5073161" y="2034665"/>
                </a:cubicBezTo>
                <a:cubicBezTo>
                  <a:pt x="5216769" y="2157757"/>
                  <a:pt x="5399942" y="2113796"/>
                  <a:pt x="5547946" y="2096211"/>
                </a:cubicBezTo>
                <a:cubicBezTo>
                  <a:pt x="5695950" y="2078626"/>
                  <a:pt x="5961184" y="1929157"/>
                  <a:pt x="5961184" y="1929157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36664" y="4573447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𝜽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35974" y="2633819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J(𝜽) </a:t>
            </a:r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3672253" y="2277311"/>
            <a:ext cx="1046285" cy="1469483"/>
          </a:xfrm>
          <a:prstGeom prst="line">
            <a:avLst/>
          </a:prstGeom>
          <a:ln w="1587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9" idx="2"/>
          </p:cNvCxnSpPr>
          <p:nvPr/>
        </p:nvCxnSpPr>
        <p:spPr>
          <a:xfrm flipH="1" flipV="1">
            <a:off x="4078671" y="2848898"/>
            <a:ext cx="44922" cy="1724970"/>
          </a:xfrm>
          <a:prstGeom prst="line">
            <a:avLst/>
          </a:prstGeom>
          <a:ln w="15875">
            <a:solidFill>
              <a:schemeClr val="accent1"/>
            </a:solidFill>
            <a:prstDash val="sysDot"/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9" idx="2"/>
          </p:cNvCxnSpPr>
          <p:nvPr/>
        </p:nvCxnSpPr>
        <p:spPr>
          <a:xfrm>
            <a:off x="2936631" y="2848898"/>
            <a:ext cx="1142040" cy="0"/>
          </a:xfrm>
          <a:prstGeom prst="line">
            <a:avLst/>
          </a:prstGeom>
          <a:ln w="15875">
            <a:solidFill>
              <a:schemeClr val="accent1"/>
            </a:solidFill>
            <a:prstDash val="sysDot"/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921" y="1877826"/>
            <a:ext cx="951485" cy="41145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150577" y="5317984"/>
            <a:ext cx="3505200" cy="1311989"/>
            <a:chOff x="3150577" y="5317984"/>
            <a:chExt cx="3505200" cy="1311989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0577" y="5317984"/>
              <a:ext cx="3505200" cy="6731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642339" y="6260641"/>
              <a:ext cx="1421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Learning rate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 flipV="1">
              <a:off x="4937417" y="5863095"/>
              <a:ext cx="24576" cy="415068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171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1199"/>
            <a:ext cx="7886700" cy="1325563"/>
          </a:xfrm>
        </p:spPr>
        <p:txBody>
          <a:bodyPr/>
          <a:lstStyle/>
          <a:p>
            <a:r>
              <a:rPr lang="en-US" dirty="0" smtClean="0"/>
              <a:t>Approximating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853"/>
          <a:stretch/>
        </p:blipFill>
        <p:spPr>
          <a:xfrm>
            <a:off x="4281853" y="624076"/>
            <a:ext cx="1547446" cy="67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34" y="1690689"/>
            <a:ext cx="4725865" cy="1537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937" y="3563071"/>
            <a:ext cx="3646610" cy="9300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179" y="2418829"/>
            <a:ext cx="3763411" cy="184644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47158"/>
          <a:stretch/>
        </p:blipFill>
        <p:spPr>
          <a:xfrm>
            <a:off x="2061796" y="5417650"/>
            <a:ext cx="3800476" cy="94787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138729" y="4493141"/>
            <a:ext cx="3723543" cy="992946"/>
            <a:chOff x="2138729" y="4493141"/>
            <a:chExt cx="3723543" cy="99294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/>
            <a:srcRect r="52139"/>
            <a:stretch/>
          </p:blipFill>
          <p:spPr>
            <a:xfrm>
              <a:off x="2420083" y="4493141"/>
              <a:ext cx="3442189" cy="94787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31706" r="60579"/>
            <a:stretch/>
          </p:blipFill>
          <p:spPr>
            <a:xfrm>
              <a:off x="2138729" y="4556017"/>
              <a:ext cx="281354" cy="93007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493" y="4555970"/>
            <a:ext cx="2176097" cy="70652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6710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853"/>
          <a:stretch/>
        </p:blipFill>
        <p:spPr>
          <a:xfrm>
            <a:off x="4222860" y="691357"/>
            <a:ext cx="1547446" cy="67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711"/>
          <a:stretch/>
        </p:blipFill>
        <p:spPr>
          <a:xfrm>
            <a:off x="2587522" y="3241127"/>
            <a:ext cx="3473032" cy="94787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504335" y="1453779"/>
            <a:ext cx="6489292" cy="1663046"/>
            <a:chOff x="1769806" y="1434115"/>
            <a:chExt cx="6489292" cy="166304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b="8719"/>
            <a:stretch/>
          </p:blipFill>
          <p:spPr>
            <a:xfrm>
              <a:off x="1946788" y="1434115"/>
              <a:ext cx="6312310" cy="158438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769806" y="2782529"/>
              <a:ext cx="1150375" cy="314632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317" y="3942940"/>
            <a:ext cx="5588751" cy="260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8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REINFORCE Algorithm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607444" y="1592367"/>
            <a:ext cx="6622155" cy="4525092"/>
            <a:chOff x="1312477" y="1690689"/>
            <a:chExt cx="6622155" cy="45250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2477" y="1690689"/>
              <a:ext cx="6519046" cy="452509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931742" y="3569110"/>
              <a:ext cx="1002890" cy="1179871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23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1799303"/>
            <a:ext cx="82419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to reinforce-</a:t>
            </a:r>
            <a:r>
              <a:rPr lang="en-US" dirty="0" err="1" smtClean="0"/>
              <a:t>map.ipynb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Questions:</a:t>
            </a:r>
          </a:p>
          <a:p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Given that trajectories are length 15, what is the maximum reward a trajectory could get?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What happens when you increase the learning rate?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What happens when you decrease the number of samples per epoch?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Can you change the map to get it stuck in a local minima?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control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x’ = 1.1 x + u</a:t>
            </a:r>
          </a:p>
          <a:p>
            <a:endParaRPr lang="en-US" dirty="0"/>
          </a:p>
          <a:p>
            <a:r>
              <a:rPr lang="en-US" dirty="0" smtClean="0"/>
              <a:t>Discretize state</a:t>
            </a:r>
          </a:p>
          <a:p>
            <a:r>
              <a:rPr lang="en-US" dirty="0" smtClean="0"/>
              <a:t>For each discretized state q, choose a u according to a normal distribution N(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q</a:t>
            </a:r>
            <a:r>
              <a:rPr lang="en-US" dirty="0" err="1" smtClean="0"/>
              <a:t>,v</a:t>
            </a:r>
            <a:r>
              <a:rPr lang="en-US" baseline="-25000" dirty="0" err="1" smtClean="0"/>
              <a:t>q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parameters are then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q</a:t>
            </a:r>
            <a:r>
              <a:rPr lang="en-US" dirty="0" err="1" smtClean="0"/>
              <a:t>,v</a:t>
            </a:r>
            <a:r>
              <a:rPr lang="en-US" baseline="-25000" dirty="0" err="1" smtClean="0"/>
              <a:t>q</a:t>
            </a:r>
            <a:r>
              <a:rPr lang="en-US" baseline="-25000" dirty="0" smtClean="0"/>
              <a:t> </a:t>
            </a:r>
            <a:r>
              <a:rPr lang="en-US" dirty="0" smtClean="0"/>
              <a:t>for q in the set of discretized 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0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34316" y="1690689"/>
            <a:ext cx="1676400" cy="9652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Linear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System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50639" y="3487902"/>
            <a:ext cx="1676400" cy="9652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Linear Controller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64885" y="3487902"/>
            <a:ext cx="1676400" cy="9652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Linear Estimator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150242" y="1992212"/>
            <a:ext cx="369277" cy="36927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</p:txBody>
      </p:sp>
      <p:cxnSp>
        <p:nvCxnSpPr>
          <p:cNvPr id="11" name="Straight Arrow Connector 10"/>
          <p:cNvCxnSpPr>
            <a:endCxn id="9" idx="2"/>
          </p:cNvCxnSpPr>
          <p:nvPr/>
        </p:nvCxnSpPr>
        <p:spPr>
          <a:xfrm>
            <a:off x="945696" y="2173289"/>
            <a:ext cx="1204546" cy="3562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6"/>
            <a:endCxn id="4" idx="1"/>
          </p:cNvCxnSpPr>
          <p:nvPr/>
        </p:nvCxnSpPr>
        <p:spPr>
          <a:xfrm flipV="1">
            <a:off x="2519519" y="2173289"/>
            <a:ext cx="1814797" cy="3562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3"/>
          </p:cNvCxnSpPr>
          <p:nvPr/>
        </p:nvCxnSpPr>
        <p:spPr>
          <a:xfrm>
            <a:off x="6010716" y="2173289"/>
            <a:ext cx="2338103" cy="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1"/>
            <a:endCxn id="5" idx="3"/>
          </p:cNvCxnSpPr>
          <p:nvPr/>
        </p:nvCxnSpPr>
        <p:spPr>
          <a:xfrm flipH="1">
            <a:off x="4727039" y="3970502"/>
            <a:ext cx="937846" cy="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8" idx="3"/>
          </p:cNvCxnSpPr>
          <p:nvPr/>
        </p:nvCxnSpPr>
        <p:spPr>
          <a:xfrm rot="5400000">
            <a:off x="6684793" y="2829781"/>
            <a:ext cx="1797213" cy="484228"/>
          </a:xfrm>
          <a:prstGeom prst="bentConnector2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5" idx="1"/>
            <a:endCxn id="9" idx="4"/>
          </p:cNvCxnSpPr>
          <p:nvPr/>
        </p:nvCxnSpPr>
        <p:spPr>
          <a:xfrm rot="10800000">
            <a:off x="2334881" y="2361490"/>
            <a:ext cx="715758" cy="1609013"/>
          </a:xfrm>
          <a:prstGeom prst="bentConnector2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73931" y="17508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+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994989" y="233413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-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28650" y="1964803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</a:t>
            </a:r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8356334" y="193549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245270" y="1806485"/>
            <a:ext cx="35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043514" y="361875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41" name="Elbow Connector 40"/>
          <p:cNvCxnSpPr>
            <a:stCxn id="39" idx="2"/>
            <a:endCxn id="8" idx="0"/>
          </p:cNvCxnSpPr>
          <p:nvPr/>
        </p:nvCxnSpPr>
        <p:spPr>
          <a:xfrm rot="16200000" flipH="1">
            <a:off x="4306792" y="1291608"/>
            <a:ext cx="1312085" cy="3080502"/>
          </a:xfrm>
          <a:prstGeom prst="bentConnector3">
            <a:avLst>
              <a:gd name="adj1" fmla="val 60052"/>
            </a:avLst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043639" y="35054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^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450107" y="353546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 x</a:t>
            </a:r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613214" y="34340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^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186491" y="4930781"/>
            <a:ext cx="3979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Plant is assumed linear (or linearized)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Plant is well understood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Goal is to track 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 randomness or substantial noise</a:t>
            </a:r>
          </a:p>
        </p:txBody>
      </p:sp>
    </p:spTree>
    <p:extLst>
      <p:ext uri="{BB962C8B-B14F-4D97-AF65-F5344CB8AC3E}">
        <p14:creationId xmlns:p14="http://schemas.microsoft.com/office/powerpoint/2010/main" val="1655956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REINFORCE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26489" y="2910665"/>
            <a:ext cx="5891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This term is called the “cost to go”.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Only a sample of a reward for a single trajectory.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 if we could come up with a model of the cost to go that was more accurate and remembered past trials?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999" t="27387" r="13350" b="56099"/>
          <a:stretch/>
        </p:blipFill>
        <p:spPr>
          <a:xfrm>
            <a:off x="1111045" y="1818967"/>
            <a:ext cx="6593294" cy="91439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123768" y="5466736"/>
            <a:ext cx="1238865" cy="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362633" y="4635910"/>
            <a:ext cx="1130709" cy="830826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93342" y="4635909"/>
            <a:ext cx="884904" cy="555524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378246" y="5191433"/>
            <a:ext cx="707922" cy="806245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086168" y="5336778"/>
            <a:ext cx="973394" cy="66090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586267" y="49674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3476469" y="468798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4897229" y="450331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</a:t>
            </a:r>
            <a:r>
              <a:rPr lang="en-US" baseline="-25000" smtClean="0"/>
              <a:t>3</a:t>
            </a:r>
            <a:endParaRPr lang="en-US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5693261" y="519143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</a:t>
            </a:r>
            <a:r>
              <a:rPr lang="en-US" baseline="-25000"/>
              <a:t>4</a:t>
            </a:r>
            <a:endParaRPr lang="en-US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6572865" y="563388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5</a:t>
            </a:r>
            <a:endParaRPr lang="en-US" baseline="-250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2087067" y="4467611"/>
            <a:ext cx="3729893" cy="2103749"/>
            <a:chOff x="1762602" y="4182475"/>
            <a:chExt cx="3729893" cy="2103749"/>
          </a:xfrm>
        </p:grpSpPr>
        <p:grpSp>
          <p:nvGrpSpPr>
            <p:cNvPr id="31" name="Group 30"/>
            <p:cNvGrpSpPr/>
            <p:nvPr/>
          </p:nvGrpSpPr>
          <p:grpSpPr>
            <a:xfrm rot="21281099">
              <a:off x="1788424" y="4182475"/>
              <a:ext cx="3696929" cy="1361769"/>
              <a:chOff x="3682181" y="5326945"/>
              <a:chExt cx="3696929" cy="1361769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V="1">
                <a:off x="3682181" y="5326946"/>
                <a:ext cx="1130709" cy="8308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4812890" y="5326945"/>
                <a:ext cx="884904" cy="5555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5697794" y="5882469"/>
                <a:ext cx="707922" cy="80624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V="1">
                <a:off x="6405716" y="6027814"/>
                <a:ext cx="973394" cy="6609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 rot="639749">
              <a:off x="1795566" y="4721123"/>
              <a:ext cx="3696929" cy="1361769"/>
              <a:chOff x="3682181" y="5326945"/>
              <a:chExt cx="3696929" cy="1361769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V="1">
                <a:off x="3682181" y="5326946"/>
                <a:ext cx="1130709" cy="8308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4812890" y="5326945"/>
                <a:ext cx="884904" cy="5555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5697794" y="5882469"/>
                <a:ext cx="707922" cy="80624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05716" y="6027814"/>
                <a:ext cx="973394" cy="6609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rot="639749" flipV="1">
              <a:off x="1762602" y="5066243"/>
              <a:ext cx="3696929" cy="1219981"/>
              <a:chOff x="3682181" y="5326945"/>
              <a:chExt cx="3696929" cy="1361769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 flipV="1">
                <a:off x="3682181" y="5326946"/>
                <a:ext cx="1130709" cy="8308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4812890" y="5326945"/>
                <a:ext cx="884904" cy="5555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5697794" y="5882469"/>
                <a:ext cx="707922" cy="80624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V="1">
                <a:off x="6405716" y="6027814"/>
                <a:ext cx="973394" cy="6609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3" name="Straight Arrow Connector 42"/>
          <p:cNvCxnSpPr/>
          <p:nvPr/>
        </p:nvCxnSpPr>
        <p:spPr>
          <a:xfrm flipV="1">
            <a:off x="5240593" y="2645244"/>
            <a:ext cx="1332272" cy="429784"/>
          </a:xfrm>
          <a:prstGeom prst="straightConnector1">
            <a:avLst/>
          </a:prstGeom>
          <a:ln w="25400">
            <a:solidFill>
              <a:schemeClr val="accent2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4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1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821" y="1690689"/>
            <a:ext cx="78867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ECE 448: Control systems lab with hardware</a:t>
            </a:r>
          </a:p>
          <a:p>
            <a:r>
              <a:rPr lang="en-US" dirty="0" smtClean="0"/>
              <a:t>ECE 449: Control systems capstone</a:t>
            </a:r>
          </a:p>
          <a:p>
            <a:endParaRPr lang="en-US" dirty="0"/>
          </a:p>
          <a:p>
            <a:r>
              <a:rPr lang="en-US" dirty="0" smtClean="0"/>
              <a:t>Graduate courses</a:t>
            </a:r>
          </a:p>
          <a:p>
            <a:pPr lvl="1"/>
            <a:r>
              <a:rPr lang="en-US" dirty="0" smtClean="0"/>
              <a:t>547: Advanced linear control systems</a:t>
            </a:r>
          </a:p>
          <a:p>
            <a:pPr lvl="1"/>
            <a:r>
              <a:rPr lang="en-US" dirty="0" smtClean="0"/>
              <a:t>548: Linear multi-input / multi-output</a:t>
            </a:r>
          </a:p>
          <a:p>
            <a:pPr lvl="1"/>
            <a:r>
              <a:rPr lang="en-US" dirty="0" smtClean="0"/>
              <a:t>549: State estimation and system identification</a:t>
            </a:r>
          </a:p>
          <a:p>
            <a:pPr lvl="1"/>
            <a:r>
              <a:rPr lang="en-US" dirty="0" smtClean="0"/>
              <a:t>550: Optimal control </a:t>
            </a:r>
            <a:r>
              <a:rPr lang="en-US" dirty="0" smtClean="0">
                <a:solidFill>
                  <a:schemeClr val="accent6"/>
                </a:solidFill>
              </a:rPr>
              <a:t>(e.g. use the least energy)</a:t>
            </a:r>
          </a:p>
          <a:p>
            <a:pPr lvl="1"/>
            <a:r>
              <a:rPr lang="en-US" dirty="0" smtClean="0"/>
              <a:t>552: Power systems control</a:t>
            </a:r>
          </a:p>
          <a:p>
            <a:pPr lvl="1"/>
            <a:r>
              <a:rPr lang="en-US" dirty="0" smtClean="0"/>
              <a:t>570: Geometric control </a:t>
            </a:r>
            <a:r>
              <a:rPr lang="en-US" dirty="0" smtClean="0">
                <a:solidFill>
                  <a:schemeClr val="accent6"/>
                </a:solidFill>
              </a:rPr>
              <a:t>(e.g. robots, vehicles, manipulators)</a:t>
            </a:r>
          </a:p>
          <a:p>
            <a:pPr lvl="1"/>
            <a:r>
              <a:rPr lang="en-US" dirty="0" smtClean="0"/>
              <a:t>582: Digital control</a:t>
            </a:r>
          </a:p>
          <a:p>
            <a:pPr lvl="1"/>
            <a:r>
              <a:rPr lang="en-US" dirty="0" smtClean="0"/>
              <a:t>583: Nonlinear control</a:t>
            </a:r>
          </a:p>
          <a:p>
            <a:pPr lvl="1"/>
            <a:r>
              <a:rPr lang="en-US" dirty="0" smtClean="0"/>
              <a:t>585: Adaptive control </a:t>
            </a:r>
            <a:r>
              <a:rPr lang="en-US" dirty="0" smtClean="0">
                <a:solidFill>
                  <a:schemeClr val="accent6"/>
                </a:solidFill>
              </a:rPr>
              <a:t>(i.e. when the plant dynamics are drifting over time)</a:t>
            </a:r>
          </a:p>
          <a:p>
            <a:pPr lvl="1"/>
            <a:r>
              <a:rPr lang="en-US" dirty="0" smtClean="0"/>
              <a:t>593: Feedforward control</a:t>
            </a:r>
          </a:p>
          <a:p>
            <a:pPr lvl="1"/>
            <a:r>
              <a:rPr lang="en-US" dirty="0" smtClean="0"/>
              <a:t>594: Robust control </a:t>
            </a:r>
            <a:r>
              <a:rPr lang="en-US" dirty="0" smtClean="0">
                <a:solidFill>
                  <a:schemeClr val="accent6"/>
                </a:solidFill>
              </a:rPr>
              <a:t>(i.e. robust to disturbances, noise and uncertainty)</a:t>
            </a:r>
          </a:p>
          <a:p>
            <a:pPr lvl="1"/>
            <a:r>
              <a:rPr lang="en-US" dirty="0" smtClean="0"/>
              <a:t>597: Network control </a:t>
            </a:r>
            <a:r>
              <a:rPr lang="en-US" dirty="0" smtClean="0">
                <a:solidFill>
                  <a:schemeClr val="accent6"/>
                </a:solidFill>
              </a:rPr>
              <a:t>(e.g. control of swarms of robots)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61186" y="2191434"/>
            <a:ext cx="1642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Still linear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control systems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5653456" y="1608992"/>
            <a:ext cx="246184" cy="1811216"/>
          </a:xfrm>
          <a:prstGeom prst="rightBrace">
            <a:avLst>
              <a:gd name="adj1" fmla="val 36905"/>
              <a:gd name="adj2" fmla="val 50000"/>
            </a:avLst>
          </a:prstGeom>
          <a:ln w="15875">
            <a:solidFill>
              <a:schemeClr val="accent2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8207"/>
            <a:ext cx="7886700" cy="484963"/>
          </a:xfrm>
        </p:spPr>
        <p:txBody>
          <a:bodyPr/>
          <a:lstStyle/>
          <a:p>
            <a:r>
              <a:rPr lang="en-US" dirty="0" smtClean="0"/>
              <a:t>Often applied to classification problems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74885" y="2179355"/>
            <a:ext cx="6902204" cy="1278990"/>
            <a:chOff x="1274885" y="2179355"/>
            <a:chExt cx="6902204" cy="1278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r="22840" b="40993"/>
            <a:stretch/>
          </p:blipFill>
          <p:spPr>
            <a:xfrm>
              <a:off x="1274885" y="2179355"/>
              <a:ext cx="5704683" cy="1267881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>
              <a:off x="2602525" y="2717474"/>
              <a:ext cx="219807" cy="211016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6979568" y="2673513"/>
              <a:ext cx="219807" cy="211016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97617" y="2258016"/>
              <a:ext cx="87947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Tiger?</a:t>
              </a:r>
            </a:p>
            <a:p>
              <a:r>
                <a:rPr lang="en-US" dirty="0" smtClean="0"/>
                <a:t>Puppy?</a:t>
              </a:r>
            </a:p>
            <a:p>
              <a:r>
                <a:rPr lang="en-US" dirty="0" smtClean="0"/>
                <a:t>Fish?</a:t>
              </a:r>
            </a:p>
            <a:p>
              <a:r>
                <a:rPr lang="mr-IN" dirty="0" smtClean="0"/>
                <a:t>…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7549" y="4204260"/>
            <a:ext cx="7886700" cy="2347690"/>
            <a:chOff x="557549" y="4142716"/>
            <a:chExt cx="7886700" cy="23476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0607" y="4583718"/>
              <a:ext cx="6560585" cy="1906688"/>
            </a:xfrm>
            <a:prstGeom prst="rect">
              <a:avLst/>
            </a:prstGeom>
          </p:spPr>
        </p:pic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557549" y="4142716"/>
              <a:ext cx="7886700" cy="4849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Can be adapted to decision making and control</a:t>
              </a:r>
              <a:endParaRPr lang="en-US" dirty="0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383483" y="5075354"/>
              <a:ext cx="219807" cy="211016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175891" y="5043121"/>
              <a:ext cx="219807" cy="211016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163093" y="3205594"/>
            <a:ext cx="19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r>
              <a:rPr lang="en-US" baseline="-25000" dirty="0" smtClean="0"/>
              <a:t>𝜽</a:t>
            </a:r>
            <a:r>
              <a:rPr lang="en-US" dirty="0" smtClean="0"/>
              <a:t>(image) = species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83383" y="3622946"/>
            <a:ext cx="638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Goal: find parameters </a:t>
            </a:r>
            <a:r>
              <a:rPr lang="en-US" dirty="0" smtClean="0"/>
              <a:t>𝜽</a:t>
            </a:r>
            <a:r>
              <a:rPr lang="en-US" dirty="0" smtClean="0"/>
              <a:t> to minimize number of misclassifications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56653" y="6488668"/>
            <a:ext cx="523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Goal: find parameters </a:t>
            </a:r>
            <a:r>
              <a:rPr lang="en-US" dirty="0" smtClean="0"/>
              <a:t>𝜽</a:t>
            </a:r>
            <a:r>
              <a:rPr lang="en-US" dirty="0" smtClean="0"/>
              <a:t> to maximize expected reward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6036" y="4081604"/>
            <a:ext cx="73713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smtClean="0"/>
              <a:t>Reinforcement Learning                          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87932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14" grpId="0"/>
      <p:bldP spid="15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Examples</a:t>
            </a:r>
            <a:endParaRPr lang="en-US" dirty="0"/>
          </a:p>
        </p:txBody>
      </p:sp>
      <p:pic>
        <p:nvPicPr>
          <p:cNvPr id="2052" name="Picture 4" descr="https://cdn-images-1.medium.com/max/1600/1*hCxU4nK6ulpnwhSpgWiPP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34" y="2354805"/>
            <a:ext cx="2541462" cy="193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89134" y="4419965"/>
            <a:ext cx="27102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Takes labeled examples in.</a:t>
            </a:r>
          </a:p>
          <a:p>
            <a:r>
              <a:rPr lang="en-US" dirty="0" smtClean="0"/>
              <a:t>Needs millions of images.</a:t>
            </a:r>
          </a:p>
          <a:p>
            <a:r>
              <a:rPr lang="en-US" dirty="0" smtClean="0"/>
              <a:t>Once trained, is very good!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5223" y="1921580"/>
            <a:ext cx="200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Image classification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04230" y="1921580"/>
            <a:ext cx="1652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Protein stability</a:t>
            </a:r>
            <a:endParaRPr lang="en-US"/>
          </a:p>
        </p:txBody>
      </p:sp>
      <p:pic>
        <p:nvPicPr>
          <p:cNvPr id="2056" name="Picture 8" descr="mage result for protein stru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761" y="2313929"/>
            <a:ext cx="2019126" cy="20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44562" y="4292179"/>
            <a:ext cx="42005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Takes amino acid sequence</a:t>
            </a:r>
          </a:p>
          <a:p>
            <a:r>
              <a:rPr lang="en-US" dirty="0" smtClean="0"/>
              <a:t>Predicts stability of the resulting protein</a:t>
            </a:r>
          </a:p>
          <a:p>
            <a:r>
              <a:rPr lang="en-US" dirty="0" smtClean="0"/>
              <a:t>Trained on experimental data</a:t>
            </a:r>
          </a:p>
          <a:p>
            <a:r>
              <a:rPr lang="en-US" dirty="0" smtClean="0"/>
              <a:t>Can use to predict stability of new proteins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38475" y="5684130"/>
            <a:ext cx="5145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https://www.ncbi.nlm.nih.gov/pubmed/28706065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2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458" y="212727"/>
            <a:ext cx="7886700" cy="9876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Examples </a:t>
            </a:r>
            <a:r>
              <a:rPr lang="en-US" smtClean="0"/>
              <a:t>of Reinforcement Learning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19702D7-CF55-174F-80EC-0783207A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27" y="1545895"/>
            <a:ext cx="3328416" cy="2246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30DA825-7EF5-1D43-8AEA-961459F8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95" y="4337699"/>
            <a:ext cx="7032153" cy="2039324"/>
          </a:xfrm>
          <a:prstGeom prst="rect">
            <a:avLst/>
          </a:prstGeom>
        </p:spPr>
      </p:pic>
      <p:pic>
        <p:nvPicPr>
          <p:cNvPr id="3074" name="Picture 2" descr="https://storage.googleapis.com/deepmind-live-cms-alt/images/screenshot.width-4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484" y="1866569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932484" y="1200394"/>
            <a:ext cx="3323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err="1" smtClean="0">
                <a:effectLst/>
                <a:latin typeface="Mikro" charset="0"/>
              </a:rPr>
              <a:t>AlphaStar</a:t>
            </a:r>
            <a:r>
              <a:rPr lang="en-US" b="0" i="0" dirty="0" smtClean="0">
                <a:effectLst/>
                <a:latin typeface="Mikro" charset="0"/>
              </a:rPr>
              <a:t>: Mastering the Real-Time Strategy Game StarCraft II</a:t>
            </a:r>
            <a:endParaRPr lang="en-US" b="0" i="0" dirty="0">
              <a:effectLst/>
              <a:latin typeface="Mik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5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Go: Deep Q-Learning</a:t>
            </a:r>
            <a:endParaRPr lang="en-US" dirty="0"/>
          </a:p>
        </p:txBody>
      </p:sp>
      <p:pic>
        <p:nvPicPr>
          <p:cNvPr id="1026" name="Picture 2" descr="raining time 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44" y="1795989"/>
            <a:ext cx="5232582" cy="286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go g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29" y="2070748"/>
            <a:ext cx="2591533" cy="259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85900" y="5259950"/>
            <a:ext cx="622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https://deepmind.com/blog/alphago-zero-learning-scratch/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17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Physically realistic robot running</a:t>
            </a:r>
            <a:endParaRPr lang="en-US" dirty="0"/>
          </a:p>
        </p:txBody>
      </p:sp>
      <p:pic>
        <p:nvPicPr>
          <p:cNvPr id="5" name="Google's DeepMind AI Just Taught Itself To Walk-gn4nRCC9TwQ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742" y="1690689"/>
            <a:ext cx="7654515" cy="4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0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Reinforcement </a:t>
            </a:r>
            <a:r>
              <a:rPr lang="en-US" dirty="0" smtClean="0"/>
              <a:t>learning</a:t>
            </a:r>
          </a:p>
          <a:p>
            <a:pPr marL="976313" lvl="1" indent="-58738">
              <a:buNone/>
            </a:pPr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://rail.eecs.berkeley.edu/deeprlcourse-fa17/index.html#lectures</a:t>
            </a: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Q-learning </a:t>
            </a:r>
            <a:r>
              <a:rPr lang="en-US" sz="1800" dirty="0" smtClean="0"/>
              <a:t>(Reinforcement learning with neural networks)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1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headEnd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1360</TotalTime>
  <Words>763</Words>
  <Application>Microsoft Macintosh PowerPoint</Application>
  <PresentationFormat>Letter Paper (8.5x11 in)</PresentationFormat>
  <Paragraphs>137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Calibri Light</vt:lpstr>
      <vt:lpstr>Mangal</vt:lpstr>
      <vt:lpstr>Mikro</vt:lpstr>
      <vt:lpstr>Arial</vt:lpstr>
      <vt:lpstr>Office Theme</vt:lpstr>
      <vt:lpstr>ECE 447  Beyond Linear Control and Machine Learning</vt:lpstr>
      <vt:lpstr>This Course</vt:lpstr>
      <vt:lpstr>Next Courses</vt:lpstr>
      <vt:lpstr>Machine Learning</vt:lpstr>
      <vt:lpstr>Classification Examples</vt:lpstr>
      <vt:lpstr>Examples of Reinforcement Learning</vt:lpstr>
      <vt:lpstr>Alpha Go: Deep Q-Learning</vt:lpstr>
      <vt:lpstr>Physically realistic robot running</vt:lpstr>
      <vt:lpstr>Outline</vt:lpstr>
      <vt:lpstr>States, Actions and Rewards</vt:lpstr>
      <vt:lpstr>Policies</vt:lpstr>
      <vt:lpstr>Example: Goals and obstacles</vt:lpstr>
      <vt:lpstr>Reinforcement Learning Goal</vt:lpstr>
      <vt:lpstr>Maximizing J(𝜽) Using Gradient Assent </vt:lpstr>
      <vt:lpstr>Approximating </vt:lpstr>
      <vt:lpstr>Approximating</vt:lpstr>
      <vt:lpstr>The REINFORCE Algorithm</vt:lpstr>
      <vt:lpstr>Example</vt:lpstr>
      <vt:lpstr>Simple control example</vt:lpstr>
      <vt:lpstr>Limitations of REINFORCE</vt:lpstr>
      <vt:lpstr>Neural Networks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447  Beyond Linear Control and Machine Learning</dc:title>
  <dc:creator>Eric Klavins</dc:creator>
  <cp:lastModifiedBy>Eric Klavins</cp:lastModifiedBy>
  <cp:revision>24</cp:revision>
  <dcterms:created xsi:type="dcterms:W3CDTF">2019-06-02T20:12:32Z</dcterms:created>
  <dcterms:modified xsi:type="dcterms:W3CDTF">2019-06-03T18:52:47Z</dcterms:modified>
</cp:coreProperties>
</file>